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0809520" cy="1935479"/>
          </a:xfrm>
          <a:custGeom>
            <a:pathLst>
              <a:path w="10809520" h="1935479">
                <a:moveTo>
                  <a:pt x="0" y="0"/>
                </a:moveTo>
                <a:lnTo>
                  <a:pt x="10809520" y="0"/>
                </a:lnTo>
                <a:lnTo>
                  <a:pt x="10809520" y="1935479"/>
                </a:lnTo>
                <a:lnTo>
                  <a:pt x="0" y="19354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135948" y="1844039"/>
            <a:ext cx="1300260" cy="457200"/>
          </a:xfrm>
          <a:custGeom>
            <a:pathLst>
              <a:path w="1300260" h="457200">
                <a:moveTo>
                  <a:pt x="1300260" y="228600"/>
                </a:moveTo>
                <a:cubicBezTo>
                  <a:pt x="1300260" y="354852"/>
                  <a:pt x="1009187" y="457200"/>
                  <a:pt x="650130" y="457200"/>
                </a:cubicBezTo>
                <a:cubicBezTo>
                  <a:pt x="291073" y="457200"/>
                  <a:pt x="0" y="354852"/>
                  <a:pt x="0" y="228600"/>
                </a:cubicBezTo>
                <a:cubicBezTo>
                  <a:pt x="0" y="102347"/>
                  <a:pt x="291073" y="0"/>
                  <a:pt x="650130" y="0"/>
                </a:cubicBezTo>
                <a:cubicBezTo>
                  <a:pt x="1009187" y="0"/>
                  <a:pt x="1300260" y="102347"/>
                  <a:pt x="130026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373328" y="1964690"/>
            <a:ext cx="8255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composite</a:t>
            </a:r>
          </a:p>
        </p:txBody>
      </p:sp>
      <p:sp>
        <p:nvSpPr>
          <p:cNvPr id="5" name=""/>
          <p:cNvSpPr/>
          <p:nvPr/>
        </p:nvSpPr>
        <p:spPr>
          <a:xfrm>
            <a:off x="549947" y="548639"/>
            <a:ext cx="921863" cy="457200"/>
          </a:xfrm>
          <a:custGeom>
            <a:pathLst>
              <a:path w="921863" h="457200">
                <a:moveTo>
                  <a:pt x="921863" y="228600"/>
                </a:moveTo>
                <a:cubicBezTo>
                  <a:pt x="921863" y="354852"/>
                  <a:pt x="715497" y="457200"/>
                  <a:pt x="460931" y="457200"/>
                </a:cubicBezTo>
                <a:cubicBezTo>
                  <a:pt x="206366" y="457200"/>
                  <a:pt x="0" y="354852"/>
                  <a:pt x="0" y="228600"/>
                </a:cubicBezTo>
                <a:cubicBezTo>
                  <a:pt x="0" y="102347"/>
                  <a:pt x="206366" y="0"/>
                  <a:pt x="460931" y="0"/>
                </a:cubicBezTo>
                <a:cubicBezTo>
                  <a:pt x="715497" y="0"/>
                  <a:pt x="921863" y="102347"/>
                  <a:pt x="921863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744178" y="669289"/>
            <a:ext cx="533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A_iron</a:t>
            </a:r>
          </a:p>
        </p:txBody>
      </p:sp>
      <p:sp>
        <p:nvSpPr>
          <p:cNvPr id="7" name=""/>
          <p:cNvSpPr/>
          <p:nvPr/>
        </p:nvSpPr>
        <p:spPr>
          <a:xfrm>
            <a:off x="1705647" y="548639"/>
            <a:ext cx="921863" cy="457200"/>
          </a:xfrm>
          <a:custGeom>
            <a:pathLst>
              <a:path w="921863" h="457200">
                <a:moveTo>
                  <a:pt x="921863" y="228600"/>
                </a:moveTo>
                <a:cubicBezTo>
                  <a:pt x="921863" y="354852"/>
                  <a:pt x="715497" y="457200"/>
                  <a:pt x="460931" y="457200"/>
                </a:cubicBezTo>
                <a:cubicBezTo>
                  <a:pt x="206366" y="457200"/>
                  <a:pt x="0" y="354852"/>
                  <a:pt x="0" y="228600"/>
                </a:cubicBezTo>
                <a:cubicBezTo>
                  <a:pt x="0" y="102347"/>
                  <a:pt x="206366" y="0"/>
                  <a:pt x="460931" y="0"/>
                </a:cubicBezTo>
                <a:cubicBezTo>
                  <a:pt x="715497" y="0"/>
                  <a:pt x="921863" y="102347"/>
                  <a:pt x="921863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899878" y="669289"/>
            <a:ext cx="533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B_iron</a:t>
            </a:r>
          </a:p>
        </p:txBody>
      </p:sp>
      <p:sp>
        <p:nvSpPr>
          <p:cNvPr id="9" name=""/>
          <p:cNvSpPr/>
          <p:nvPr/>
        </p:nvSpPr>
        <p:spPr>
          <a:xfrm>
            <a:off x="2861347" y="548639"/>
            <a:ext cx="921863" cy="457200"/>
          </a:xfrm>
          <a:custGeom>
            <a:pathLst>
              <a:path w="921863" h="457200">
                <a:moveTo>
                  <a:pt x="921863" y="228600"/>
                </a:moveTo>
                <a:cubicBezTo>
                  <a:pt x="921863" y="354852"/>
                  <a:pt x="715497" y="457200"/>
                  <a:pt x="460931" y="457200"/>
                </a:cubicBezTo>
                <a:cubicBezTo>
                  <a:pt x="206366" y="457200"/>
                  <a:pt x="0" y="354852"/>
                  <a:pt x="0" y="228600"/>
                </a:cubicBezTo>
                <a:cubicBezTo>
                  <a:pt x="0" y="102347"/>
                  <a:pt x="206366" y="0"/>
                  <a:pt x="460931" y="0"/>
                </a:cubicBezTo>
                <a:cubicBezTo>
                  <a:pt x="715497" y="0"/>
                  <a:pt x="921863" y="102347"/>
                  <a:pt x="921863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3055578" y="669289"/>
            <a:ext cx="533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C_iron</a:t>
            </a:r>
          </a:p>
        </p:txBody>
      </p:sp>
      <p:sp>
        <p:nvSpPr>
          <p:cNvPr id="11" name=""/>
          <p:cNvSpPr/>
          <p:nvPr/>
        </p:nvSpPr>
        <p:spPr>
          <a:xfrm>
            <a:off x="4019586" y="548639"/>
            <a:ext cx="1018384" cy="457200"/>
          </a:xfrm>
          <a:custGeom>
            <a:pathLst>
              <a:path w="1018384" h="457200">
                <a:moveTo>
                  <a:pt x="1018384" y="228600"/>
                </a:moveTo>
                <a:cubicBezTo>
                  <a:pt x="1018384" y="354852"/>
                  <a:pt x="790411" y="457200"/>
                  <a:pt x="509192" y="457200"/>
                </a:cubicBezTo>
                <a:cubicBezTo>
                  <a:pt x="227973" y="457200"/>
                  <a:pt x="0" y="354852"/>
                  <a:pt x="0" y="228600"/>
                </a:cubicBezTo>
                <a:cubicBezTo>
                  <a:pt x="0" y="102347"/>
                  <a:pt x="227973" y="0"/>
                  <a:pt x="509192" y="0"/>
                </a:cubicBezTo>
                <a:cubicBezTo>
                  <a:pt x="790411" y="0"/>
                  <a:pt x="1018384" y="102347"/>
                  <a:pt x="101838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4223978" y="669289"/>
            <a:ext cx="6096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A_steel</a:t>
            </a:r>
          </a:p>
        </p:txBody>
      </p:sp>
      <p:sp>
        <p:nvSpPr>
          <p:cNvPr id="13" name=""/>
          <p:cNvSpPr/>
          <p:nvPr/>
        </p:nvSpPr>
        <p:spPr>
          <a:xfrm>
            <a:off x="5276886" y="548639"/>
            <a:ext cx="1018384" cy="457200"/>
          </a:xfrm>
          <a:custGeom>
            <a:pathLst>
              <a:path w="1018384" h="457200">
                <a:moveTo>
                  <a:pt x="1018384" y="228600"/>
                </a:moveTo>
                <a:cubicBezTo>
                  <a:pt x="1018384" y="354852"/>
                  <a:pt x="790411" y="457200"/>
                  <a:pt x="509192" y="457200"/>
                </a:cubicBezTo>
                <a:cubicBezTo>
                  <a:pt x="227973" y="457200"/>
                  <a:pt x="0" y="354852"/>
                  <a:pt x="0" y="228600"/>
                </a:cubicBezTo>
                <a:cubicBezTo>
                  <a:pt x="0" y="102347"/>
                  <a:pt x="227973" y="0"/>
                  <a:pt x="509192" y="0"/>
                </a:cubicBezTo>
                <a:cubicBezTo>
                  <a:pt x="790411" y="0"/>
                  <a:pt x="1018384" y="102347"/>
                  <a:pt x="101838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5481278" y="669289"/>
            <a:ext cx="6096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B_steel</a:t>
            </a:r>
          </a:p>
        </p:txBody>
      </p:sp>
      <p:sp>
        <p:nvSpPr>
          <p:cNvPr id="15" name=""/>
          <p:cNvSpPr/>
          <p:nvPr/>
        </p:nvSpPr>
        <p:spPr>
          <a:xfrm>
            <a:off x="6534186" y="548639"/>
            <a:ext cx="1018384" cy="457200"/>
          </a:xfrm>
          <a:custGeom>
            <a:pathLst>
              <a:path w="1018384" h="457200">
                <a:moveTo>
                  <a:pt x="1018384" y="228600"/>
                </a:moveTo>
                <a:cubicBezTo>
                  <a:pt x="1018384" y="354852"/>
                  <a:pt x="790411" y="457200"/>
                  <a:pt x="509192" y="457200"/>
                </a:cubicBezTo>
                <a:cubicBezTo>
                  <a:pt x="227973" y="457200"/>
                  <a:pt x="0" y="354852"/>
                  <a:pt x="0" y="228600"/>
                </a:cubicBezTo>
                <a:cubicBezTo>
                  <a:pt x="0" y="102347"/>
                  <a:pt x="227973" y="0"/>
                  <a:pt x="509192" y="0"/>
                </a:cubicBezTo>
                <a:cubicBezTo>
                  <a:pt x="790411" y="0"/>
                  <a:pt x="1018384" y="102347"/>
                  <a:pt x="101838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6738578" y="669289"/>
            <a:ext cx="6096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C_steel</a:t>
            </a:r>
          </a:p>
        </p:txBody>
      </p:sp>
      <p:sp>
        <p:nvSpPr>
          <p:cNvPr id="17" name=""/>
          <p:cNvSpPr/>
          <p:nvPr/>
        </p:nvSpPr>
        <p:spPr>
          <a:xfrm>
            <a:off x="7790217" y="548639"/>
            <a:ext cx="970122" cy="457200"/>
          </a:xfrm>
          <a:custGeom>
            <a:pathLst>
              <a:path w="970122" h="457200">
                <a:moveTo>
                  <a:pt x="970122" y="228600"/>
                </a:moveTo>
                <a:cubicBezTo>
                  <a:pt x="970122" y="354852"/>
                  <a:pt x="752953" y="457200"/>
                  <a:pt x="485061" y="457200"/>
                </a:cubicBezTo>
                <a:cubicBezTo>
                  <a:pt x="217169" y="457200"/>
                  <a:pt x="0" y="354852"/>
                  <a:pt x="0" y="228600"/>
                </a:cubicBezTo>
                <a:cubicBezTo>
                  <a:pt x="0" y="102347"/>
                  <a:pt x="217169" y="0"/>
                  <a:pt x="485061" y="0"/>
                </a:cubicBezTo>
                <a:cubicBezTo>
                  <a:pt x="752953" y="0"/>
                  <a:pt x="970122" y="102347"/>
                  <a:pt x="97012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7989528" y="669289"/>
            <a:ext cx="5715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A_gold</a:t>
            </a:r>
          </a:p>
        </p:txBody>
      </p:sp>
      <p:sp>
        <p:nvSpPr>
          <p:cNvPr id="19" name=""/>
          <p:cNvSpPr/>
          <p:nvPr/>
        </p:nvSpPr>
        <p:spPr>
          <a:xfrm>
            <a:off x="8996717" y="548639"/>
            <a:ext cx="970122" cy="457200"/>
          </a:xfrm>
          <a:custGeom>
            <a:pathLst>
              <a:path w="970122" h="457200">
                <a:moveTo>
                  <a:pt x="970122" y="228600"/>
                </a:moveTo>
                <a:cubicBezTo>
                  <a:pt x="970122" y="354852"/>
                  <a:pt x="752953" y="457200"/>
                  <a:pt x="485061" y="457200"/>
                </a:cubicBezTo>
                <a:cubicBezTo>
                  <a:pt x="217169" y="457200"/>
                  <a:pt x="0" y="354852"/>
                  <a:pt x="0" y="228600"/>
                </a:cubicBezTo>
                <a:cubicBezTo>
                  <a:pt x="0" y="102347"/>
                  <a:pt x="217169" y="0"/>
                  <a:pt x="485061" y="0"/>
                </a:cubicBezTo>
                <a:cubicBezTo>
                  <a:pt x="752953" y="0"/>
                  <a:pt x="970122" y="102347"/>
                  <a:pt x="97012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9196028" y="669289"/>
            <a:ext cx="5715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B_gold</a:t>
            </a:r>
          </a:p>
        </p:txBody>
      </p:sp>
      <p:sp>
        <p:nvSpPr>
          <p:cNvPr id="21" name=""/>
          <p:cNvSpPr/>
          <p:nvPr/>
        </p:nvSpPr>
        <p:spPr>
          <a:xfrm>
            <a:off x="10203217" y="548639"/>
            <a:ext cx="970122" cy="457200"/>
          </a:xfrm>
          <a:custGeom>
            <a:pathLst>
              <a:path w="970122" h="457200">
                <a:moveTo>
                  <a:pt x="970122" y="228600"/>
                </a:moveTo>
                <a:cubicBezTo>
                  <a:pt x="970122" y="354852"/>
                  <a:pt x="752953" y="457200"/>
                  <a:pt x="485061" y="457200"/>
                </a:cubicBezTo>
                <a:cubicBezTo>
                  <a:pt x="217169" y="457200"/>
                  <a:pt x="0" y="354852"/>
                  <a:pt x="0" y="228600"/>
                </a:cubicBezTo>
                <a:cubicBezTo>
                  <a:pt x="0" y="102347"/>
                  <a:pt x="217169" y="0"/>
                  <a:pt x="485061" y="0"/>
                </a:cubicBezTo>
                <a:cubicBezTo>
                  <a:pt x="752953" y="0"/>
                  <a:pt x="970122" y="102347"/>
                  <a:pt x="97012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10402528" y="669289"/>
            <a:ext cx="5715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C_gold</a:t>
            </a:r>
          </a:p>
        </p:txBody>
      </p:sp>
      <p:sp>
        <p:nvSpPr>
          <p:cNvPr id="23" name=""/>
          <p:cNvSpPr/>
          <p:nvPr/>
        </p:nvSpPr>
        <p:spPr>
          <a:xfrm>
            <a:off x="1235143" y="979141"/>
            <a:ext cx="3766069" cy="1079245"/>
          </a:xfrm>
          <a:custGeom>
            <a:pathLst>
              <a:path w="3766069" h="1079245">
                <a:moveTo>
                  <a:pt x="0" y="0"/>
                </a:moveTo>
                <a:cubicBezTo>
                  <a:pt x="243716" y="194321"/>
                  <a:pt x="652829" y="488602"/>
                  <a:pt x="1058435" y="636298"/>
                </a:cubicBezTo>
                <a:cubicBezTo>
                  <a:pt x="1949209" y="960664"/>
                  <a:pt x="3042560" y="1055152"/>
                  <a:pt x="3766069" y="1079245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5003658" y="2014058"/>
            <a:ext cx="128213" cy="88864"/>
          </a:xfrm>
          <a:custGeom>
            <a:pathLst>
              <a:path w="128213" h="88864">
                <a:moveTo>
                  <a:pt x="2530" y="0"/>
                </a:moveTo>
                <a:lnTo>
                  <a:pt x="128213" y="48046"/>
                </a:lnTo>
                <a:lnTo>
                  <a:pt x="0" y="88864"/>
                </a:lnTo>
                <a:lnTo>
                  <a:pt x="253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2378186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1st</a:t>
            </a:r>
          </a:p>
        </p:txBody>
      </p:sp>
      <p:sp>
        <p:nvSpPr>
          <p:cNvPr id="26" name=""/>
          <p:cNvSpPr/>
          <p:nvPr/>
        </p:nvSpPr>
        <p:spPr>
          <a:xfrm>
            <a:off x="2289375" y="1463039"/>
            <a:ext cx="440207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(iron)</a:t>
            </a:r>
          </a:p>
        </p:txBody>
      </p:sp>
      <p:sp>
        <p:nvSpPr>
          <p:cNvPr id="27" name=""/>
          <p:cNvSpPr/>
          <p:nvPr/>
        </p:nvSpPr>
        <p:spPr>
          <a:xfrm>
            <a:off x="2389322" y="978243"/>
            <a:ext cx="2636843" cy="1017681"/>
          </a:xfrm>
          <a:custGeom>
            <a:pathLst>
              <a:path w="2636843" h="1017681">
                <a:moveTo>
                  <a:pt x="0" y="0"/>
                </a:moveTo>
                <a:cubicBezTo>
                  <a:pt x="237605" y="190680"/>
                  <a:pt x="632615" y="479316"/>
                  <a:pt x="1021856" y="637196"/>
                </a:cubicBezTo>
                <a:cubicBezTo>
                  <a:pt x="1538825" y="846885"/>
                  <a:pt x="2159625" y="958670"/>
                  <a:pt x="2636843" y="1017681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5025447" y="1952295"/>
            <a:ext cx="131306" cy="88297"/>
          </a:xfrm>
          <a:custGeom>
            <a:pathLst>
              <a:path w="131306" h="88297">
                <a:moveTo>
                  <a:pt x="10334" y="0"/>
                </a:moveTo>
                <a:lnTo>
                  <a:pt x="131306" y="58911"/>
                </a:lnTo>
                <a:lnTo>
                  <a:pt x="0" y="88297"/>
                </a:lnTo>
                <a:lnTo>
                  <a:pt x="10334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3466093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2nd</a:t>
            </a:r>
          </a:p>
        </p:txBody>
      </p:sp>
      <p:sp>
        <p:nvSpPr>
          <p:cNvPr id="30" name=""/>
          <p:cNvSpPr/>
          <p:nvPr/>
        </p:nvSpPr>
        <p:spPr>
          <a:xfrm>
            <a:off x="3406975" y="1463039"/>
            <a:ext cx="440207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(iron)</a:t>
            </a:r>
          </a:p>
        </p:txBody>
      </p:sp>
      <p:sp>
        <p:nvSpPr>
          <p:cNvPr id="31" name=""/>
          <p:cNvSpPr/>
          <p:nvPr/>
        </p:nvSpPr>
        <p:spPr>
          <a:xfrm>
            <a:off x="3539412" y="983229"/>
            <a:ext cx="1608257" cy="911362"/>
          </a:xfrm>
          <a:custGeom>
            <a:pathLst>
              <a:path w="1608257" h="911362">
                <a:moveTo>
                  <a:pt x="0" y="0"/>
                </a:moveTo>
                <a:cubicBezTo>
                  <a:pt x="215596" y="183647"/>
                  <a:pt x="561980" y="457042"/>
                  <a:pt x="900466" y="632210"/>
                </a:cubicBezTo>
                <a:cubicBezTo>
                  <a:pt x="1121788" y="746745"/>
                  <a:pt x="1378623" y="840213"/>
                  <a:pt x="1608257" y="911362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5137636" y="1852817"/>
            <a:ext cx="134412" cy="85167"/>
          </a:xfrm>
          <a:custGeom>
            <a:pathLst>
              <a:path w="134412" h="85167">
                <a:moveTo>
                  <a:pt x="25488" y="0"/>
                </a:moveTo>
                <a:lnTo>
                  <a:pt x="134412" y="78996"/>
                </a:lnTo>
                <a:lnTo>
                  <a:pt x="0" y="85167"/>
                </a:lnTo>
                <a:lnTo>
                  <a:pt x="25488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4514618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3rd</a:t>
            </a:r>
          </a:p>
        </p:txBody>
      </p:sp>
      <p:sp>
        <p:nvSpPr>
          <p:cNvPr id="34" name=""/>
          <p:cNvSpPr/>
          <p:nvPr/>
        </p:nvSpPr>
        <p:spPr>
          <a:xfrm>
            <a:off x="4435675" y="1463039"/>
            <a:ext cx="440207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(iron)</a:t>
            </a:r>
          </a:p>
        </p:txBody>
      </p:sp>
      <p:sp>
        <p:nvSpPr>
          <p:cNvPr id="35" name=""/>
          <p:cNvSpPr/>
          <p:nvPr/>
        </p:nvSpPr>
        <p:spPr>
          <a:xfrm>
            <a:off x="4693042" y="994654"/>
            <a:ext cx="736364" cy="781280"/>
          </a:xfrm>
          <a:custGeom>
            <a:pathLst>
              <a:path w="736364" h="781280">
                <a:moveTo>
                  <a:pt x="0" y="0"/>
                </a:moveTo>
                <a:cubicBezTo>
                  <a:pt x="141581" y="172065"/>
                  <a:pt x="354928" y="421169"/>
                  <a:pt x="559636" y="620785"/>
                </a:cubicBezTo>
                <a:cubicBezTo>
                  <a:pt x="614924" y="674699"/>
                  <a:pt x="675944" y="729464"/>
                  <a:pt x="736364" y="78128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5403501" y="1744061"/>
            <a:ext cx="125905" cy="115618"/>
          </a:xfrm>
          <a:custGeom>
            <a:pathLst>
              <a:path w="125905" h="115618">
                <a:moveTo>
                  <a:pt x="57078" y="0"/>
                </a:moveTo>
                <a:lnTo>
                  <a:pt x="125905" y="115618"/>
                </a:lnTo>
                <a:lnTo>
                  <a:pt x="0" y="68156"/>
                </a:lnTo>
                <a:lnTo>
                  <a:pt x="57078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5375386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1st</a:t>
            </a:r>
          </a:p>
        </p:txBody>
      </p:sp>
      <p:sp>
        <p:nvSpPr>
          <p:cNvPr id="38" name=""/>
          <p:cNvSpPr/>
          <p:nvPr/>
        </p:nvSpPr>
        <p:spPr>
          <a:xfrm>
            <a:off x="5247014" y="1463039"/>
            <a:ext cx="519328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(steel)</a:t>
            </a:r>
          </a:p>
        </p:txBody>
      </p:sp>
      <p:cxnSp>
        <p:nvCxnSpPr>
          <p:cNvPr id="39" name=""/>
          <p:cNvCxnSpPr/>
          <p:nvPr/>
        </p:nvCxnSpPr>
        <p:spPr>
          <a:xfrm>
            <a:off x="5786078" y="1011157"/>
            <a:ext cx="0" cy="699984"/>
          </a:xfrm>
          <a:prstGeom prst="line"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40" name=""/>
          <p:cNvSpPr/>
          <p:nvPr/>
        </p:nvSpPr>
        <p:spPr>
          <a:xfrm>
            <a:off x="5741630" y="1714257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5879093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2nd</a:t>
            </a:r>
          </a:p>
        </p:txBody>
      </p:sp>
      <p:sp>
        <p:nvSpPr>
          <p:cNvPr id="42" name=""/>
          <p:cNvSpPr/>
          <p:nvPr/>
        </p:nvSpPr>
        <p:spPr>
          <a:xfrm>
            <a:off x="5780414" y="1463039"/>
            <a:ext cx="519328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(steel)</a:t>
            </a:r>
          </a:p>
        </p:txBody>
      </p:sp>
      <p:sp>
        <p:nvSpPr>
          <p:cNvPr id="43" name=""/>
          <p:cNvSpPr/>
          <p:nvPr/>
        </p:nvSpPr>
        <p:spPr>
          <a:xfrm>
            <a:off x="6142750" y="994654"/>
            <a:ext cx="736364" cy="781280"/>
          </a:xfrm>
          <a:custGeom>
            <a:pathLst>
              <a:path w="736364" h="781280">
                <a:moveTo>
                  <a:pt x="736364" y="0"/>
                </a:moveTo>
                <a:cubicBezTo>
                  <a:pt x="594783" y="172065"/>
                  <a:pt x="381435" y="421169"/>
                  <a:pt x="176728" y="620785"/>
                </a:cubicBezTo>
                <a:cubicBezTo>
                  <a:pt x="121440" y="674699"/>
                  <a:pt x="60420" y="729464"/>
                  <a:pt x="0" y="78128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44" name=""/>
          <p:cNvSpPr/>
          <p:nvPr/>
        </p:nvSpPr>
        <p:spPr>
          <a:xfrm>
            <a:off x="6042750" y="1744061"/>
            <a:ext cx="125905" cy="115618"/>
          </a:xfrm>
          <a:custGeom>
            <a:pathLst>
              <a:path w="125905" h="115618">
                <a:moveTo>
                  <a:pt x="125905" y="68156"/>
                </a:moveTo>
                <a:lnTo>
                  <a:pt x="0" y="115618"/>
                </a:lnTo>
                <a:lnTo>
                  <a:pt x="68827" y="0"/>
                </a:lnTo>
                <a:lnTo>
                  <a:pt x="125905" y="68156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6775218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3rd</a:t>
            </a:r>
          </a:p>
        </p:txBody>
      </p:sp>
      <p:sp>
        <p:nvSpPr>
          <p:cNvPr id="46" name=""/>
          <p:cNvSpPr/>
          <p:nvPr/>
        </p:nvSpPr>
        <p:spPr>
          <a:xfrm>
            <a:off x="6656714" y="1463039"/>
            <a:ext cx="519328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(steel)</a:t>
            </a:r>
          </a:p>
        </p:txBody>
      </p:sp>
      <p:sp>
        <p:nvSpPr>
          <p:cNvPr id="47" name=""/>
          <p:cNvSpPr/>
          <p:nvPr/>
        </p:nvSpPr>
        <p:spPr>
          <a:xfrm>
            <a:off x="6443184" y="984685"/>
            <a:ext cx="1624053" cy="919378"/>
          </a:xfrm>
          <a:custGeom>
            <a:pathLst>
              <a:path w="1624053" h="919378">
                <a:moveTo>
                  <a:pt x="1624053" y="0"/>
                </a:moveTo>
                <a:cubicBezTo>
                  <a:pt x="1417060" y="184727"/>
                  <a:pt x="1083386" y="458898"/>
                  <a:pt x="752594" y="630754"/>
                </a:cubicBezTo>
                <a:cubicBezTo>
                  <a:pt x="517954" y="752656"/>
                  <a:pt x="243821" y="848438"/>
                  <a:pt x="0" y="919378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6318814" y="1861843"/>
            <a:ext cx="134282" cy="85604"/>
          </a:xfrm>
          <a:custGeom>
            <a:pathLst>
              <a:path w="134282" h="85604">
                <a:moveTo>
                  <a:pt x="134282" y="85604"/>
                </a:moveTo>
                <a:lnTo>
                  <a:pt x="0" y="77060"/>
                </a:lnTo>
                <a:lnTo>
                  <a:pt x="110302" y="0"/>
                </a:lnTo>
                <a:lnTo>
                  <a:pt x="134282" y="85604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7851886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1st</a:t>
            </a:r>
          </a:p>
        </p:txBody>
      </p:sp>
      <p:sp>
        <p:nvSpPr>
          <p:cNvPr id="50" name=""/>
          <p:cNvSpPr/>
          <p:nvPr/>
        </p:nvSpPr>
        <p:spPr>
          <a:xfrm>
            <a:off x="7743250" y="1463039"/>
            <a:ext cx="479856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(gold)</a:t>
            </a:r>
          </a:p>
        </p:txBody>
      </p:sp>
      <p:sp>
        <p:nvSpPr>
          <p:cNvPr id="51" name=""/>
          <p:cNvSpPr/>
          <p:nvPr/>
        </p:nvSpPr>
        <p:spPr>
          <a:xfrm>
            <a:off x="6549937" y="982386"/>
            <a:ext cx="2707555" cy="1021289"/>
          </a:xfrm>
          <a:custGeom>
            <a:pathLst>
              <a:path w="2707555" h="1021289">
                <a:moveTo>
                  <a:pt x="2707555" y="0"/>
                </a:moveTo>
                <a:cubicBezTo>
                  <a:pt x="2472364" y="191175"/>
                  <a:pt x="2084181" y="477602"/>
                  <a:pt x="1699941" y="633053"/>
                </a:cubicBezTo>
                <a:cubicBezTo>
                  <a:pt x="1155073" y="853487"/>
                  <a:pt x="498360" y="965069"/>
                  <a:pt x="0" y="1021289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6423570" y="1959484"/>
            <a:ext cx="130993" cy="88400"/>
          </a:xfrm>
          <a:custGeom>
            <a:pathLst>
              <a:path w="130993" h="88400">
                <a:moveTo>
                  <a:pt x="130993" y="88400"/>
                </a:moveTo>
                <a:lnTo>
                  <a:pt x="0" y="57651"/>
                </a:lnTo>
                <a:lnTo>
                  <a:pt x="121577" y="0"/>
                </a:lnTo>
                <a:lnTo>
                  <a:pt x="130993" y="88400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>
            <a:off x="8990593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2nd</a:t>
            </a:r>
          </a:p>
        </p:txBody>
      </p:sp>
      <p:sp>
        <p:nvSpPr>
          <p:cNvPr id="54" name=""/>
          <p:cNvSpPr/>
          <p:nvPr/>
        </p:nvSpPr>
        <p:spPr>
          <a:xfrm>
            <a:off x="8911650" y="1463039"/>
            <a:ext cx="479856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(gold)</a:t>
            </a:r>
          </a:p>
        </p:txBody>
      </p:sp>
      <p:sp>
        <p:nvSpPr>
          <p:cNvPr id="55" name=""/>
          <p:cNvSpPr/>
          <p:nvPr/>
        </p:nvSpPr>
        <p:spPr>
          <a:xfrm>
            <a:off x="6570662" y="983166"/>
            <a:ext cx="3891595" cy="1081923"/>
          </a:xfrm>
          <a:custGeom>
            <a:pathLst>
              <a:path w="3891595" h="1081923">
                <a:moveTo>
                  <a:pt x="3891595" y="0"/>
                </a:moveTo>
                <a:cubicBezTo>
                  <a:pt x="3650175" y="194696"/>
                  <a:pt x="3247936" y="486565"/>
                  <a:pt x="2847616" y="632273"/>
                </a:cubicBezTo>
                <a:cubicBezTo>
                  <a:pt x="1908536" y="974078"/>
                  <a:pt x="752098" y="1063656"/>
                  <a:pt x="0" y="1081923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56" name=""/>
          <p:cNvSpPr/>
          <p:nvPr/>
        </p:nvSpPr>
        <p:spPr>
          <a:xfrm>
            <a:off x="6439698" y="2020725"/>
            <a:ext cx="127844" cy="88883"/>
          </a:xfrm>
          <a:custGeom>
            <a:pathLst>
              <a:path w="127844" h="88883">
                <a:moveTo>
                  <a:pt x="127844" y="88883"/>
                </a:moveTo>
                <a:lnTo>
                  <a:pt x="0" y="46923"/>
                </a:lnTo>
                <a:lnTo>
                  <a:pt x="126107" y="0"/>
                </a:lnTo>
                <a:lnTo>
                  <a:pt x="127844" y="88883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7" name=""/>
          <p:cNvSpPr/>
          <p:nvPr/>
        </p:nvSpPr>
        <p:spPr>
          <a:xfrm>
            <a:off x="10204218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3rd</a:t>
            </a:r>
          </a:p>
        </p:txBody>
      </p:sp>
      <p:sp>
        <p:nvSpPr>
          <p:cNvPr id="58" name=""/>
          <p:cNvSpPr/>
          <p:nvPr/>
        </p:nvSpPr>
        <p:spPr>
          <a:xfrm>
            <a:off x="10105450" y="1463039"/>
            <a:ext cx="479856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(gold)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